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74" r:id="rId4"/>
    <p:sldId id="259" r:id="rId5"/>
    <p:sldId id="260" r:id="rId6"/>
    <p:sldId id="261" r:id="rId7"/>
    <p:sldId id="262" r:id="rId8"/>
    <p:sldId id="279" r:id="rId9"/>
    <p:sldId id="276" r:id="rId10"/>
    <p:sldId id="263" r:id="rId11"/>
    <p:sldId id="282" r:id="rId12"/>
    <p:sldId id="280" r:id="rId13"/>
    <p:sldId id="264" r:id="rId14"/>
    <p:sldId id="265" r:id="rId15"/>
    <p:sldId id="266" r:id="rId16"/>
    <p:sldId id="269" r:id="rId17"/>
    <p:sldId id="271" r:id="rId18"/>
    <p:sldId id="272" r:id="rId19"/>
    <p:sldId id="284" r:id="rId20"/>
    <p:sldId id="285" r:id="rId21"/>
    <p:sldId id="288" r:id="rId22"/>
    <p:sldId id="268" r:id="rId23"/>
    <p:sldId id="287" r:id="rId24"/>
    <p:sldId id="290" r:id="rId25"/>
    <p:sldId id="289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5A48C-62FA-47E3-A17A-80443C03729C}" type="datetimeFigureOut">
              <a:rPr lang="ru-RU" smtClean="0"/>
              <a:pPr/>
              <a:t>16.12.2017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D54E8-2758-4B9E-BD7E-2B13420268B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86000" y="5638800"/>
            <a:ext cx="6400800" cy="914400"/>
          </a:xfrm>
        </p:spPr>
        <p:txBody>
          <a:bodyPr/>
          <a:lstStyle/>
          <a:p>
            <a:pPr algn="ctr"/>
            <a:r>
              <a:rPr lang="ru-RU" dirty="0" smtClean="0"/>
              <a:t>Муниципальное общеобразовательное учреждение «Средняя школа №1»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752600" y="304800"/>
            <a:ext cx="6934200" cy="1893888"/>
          </a:xfrm>
          <a:prstGeom prst="rect">
            <a:avLst/>
          </a:prstGeom>
        </p:spPr>
        <p:txBody>
          <a:bodyPr vert="horz" anchor="b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300" b="1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Спортивно-массовая работа в школе</a:t>
            </a:r>
            <a:r>
              <a:rPr kumimoji="0" lang="ru-RU" sz="44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44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ru-RU" sz="44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D:\Наталия\Фотки всякие\цветы\IMGP3053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2743200" y="1828800"/>
            <a:ext cx="4953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685800"/>
            <a:ext cx="86106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/>
              <a:t>         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Такими же  яркими и долгожданными среди учащихся школы являются мероприятия, приуроченные  ко Дню Защитников Отечества: это проведение школьного смотра строя и песни среди учащихся 5-6,7-8 и 9-11 классов и школьного военно-спортивного вечера, на котором  юноши демонстрируют свою физическую подготовку, а девушки стараются концертными номерами превратить программу в разнообразную, зрелищную. </a:t>
            </a:r>
          </a:p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Традиционные мероприятия и дела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K:\фото\фото14-15\смотр15\108MSDCF\DSC02596.JPG"/>
          <p:cNvPicPr>
            <a:picLocks noChangeAspect="1" noChangeArrowheads="1"/>
          </p:cNvPicPr>
          <p:nvPr/>
        </p:nvPicPr>
        <p:blipFill>
          <a:blip r:embed="rId2" cstate="print">
            <a:lum bright="10000" contrast="30000"/>
          </a:blip>
          <a:srcRect l="13121" r="6611"/>
          <a:stretch>
            <a:fillRect/>
          </a:stretch>
        </p:blipFill>
        <p:spPr bwMode="auto">
          <a:xfrm>
            <a:off x="152400" y="3048000"/>
            <a:ext cx="39624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K:\фото\фото14-15\смотр15\108MSDCF\DSC02450.JP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 l="16481" t="14902"/>
          <a:stretch>
            <a:fillRect/>
          </a:stretch>
        </p:blipFill>
        <p:spPr bwMode="auto">
          <a:xfrm>
            <a:off x="4231064" y="3048000"/>
            <a:ext cx="474625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5" descr="L:\военно-спортивный вечер\DSC02821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4343400" y="152400"/>
            <a:ext cx="4419600" cy="3051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4" descr="L:\военно-спортивный вечер\DSC03130.JPG"/>
          <p:cNvPicPr>
            <a:picLocks noChangeAspect="1" noChangeArrowheads="1"/>
          </p:cNvPicPr>
          <p:nvPr/>
        </p:nvPicPr>
        <p:blipFill>
          <a:blip r:embed="rId3" cstate="print">
            <a:lum bright="10000" contrast="30000"/>
          </a:blip>
          <a:srcRect l="6245" r="7883"/>
          <a:stretch>
            <a:fillRect/>
          </a:stretch>
        </p:blipFill>
        <p:spPr bwMode="auto">
          <a:xfrm>
            <a:off x="304800" y="3429000"/>
            <a:ext cx="42386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DSC01728"/>
          <p:cNvPicPr>
            <a:picLocks noChangeAspect="1" noChangeArrowheads="1"/>
          </p:cNvPicPr>
          <p:nvPr/>
        </p:nvPicPr>
        <p:blipFill>
          <a:blip r:embed="rId4" cstate="print">
            <a:lum bright="6000" contrast="30000"/>
          </a:blip>
          <a:srcRect l="2326"/>
          <a:stretch>
            <a:fillRect/>
          </a:stretch>
        </p:blipFill>
        <p:spPr bwMode="auto">
          <a:xfrm>
            <a:off x="4648200" y="3429000"/>
            <a:ext cx="4265742" cy="32766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10" name="Picture 3" descr="DSC01749"/>
          <p:cNvPicPr>
            <a:picLocks noChangeAspect="1" noChangeArrowheads="1"/>
          </p:cNvPicPr>
          <p:nvPr/>
        </p:nvPicPr>
        <p:blipFill>
          <a:blip r:embed="rId5" cstate="print">
            <a:lum bright="12000" contrast="20000"/>
          </a:blip>
          <a:srcRect l="11419" r="10336"/>
          <a:stretch>
            <a:fillRect/>
          </a:stretch>
        </p:blipFill>
        <p:spPr bwMode="auto">
          <a:xfrm rot="5400000">
            <a:off x="699527" y="214873"/>
            <a:ext cx="3048001" cy="2923055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0" y="2819400"/>
            <a:ext cx="9144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ru-RU" sz="4000" b="1" dirty="0" smtClean="0">
                <a:ln/>
                <a:solidFill>
                  <a:schemeClr val="accent3"/>
                </a:solidFill>
              </a:rPr>
              <a:t>Военно-спортивный вечер</a:t>
            </a:r>
            <a:endParaRPr lang="ru-RU" sz="4000" b="1" dirty="0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685800"/>
            <a:ext cx="86106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/>
              <a:t>         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А в зимние месяцы 2 года назад зародилась еще одна спортивно-патриотическая традиция – лыжные пробеги, посвященные памяти знаменитым землякам и учителям и ученикам школы. Так 15 февраля 2016 года состоялся лыжный поход Памяти ученика школы, воина-интернационалиста, погибшего при исполнении воинского долга в Афганистане, Егорова Ю.Ф. , 26 февраля – лыжный пробег памяти военного руководителя школы Павлова  Б.А., а 12 марта - лыжный поход памяти, посвященный земляку, герою Советского Союза Шишкину А.И.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Традиционные мероприятия и дела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7" descr="D:\Наталия\Фотки всякие\Федоров-пробег 2015 год\DSC_0300.JPG"/>
          <p:cNvPicPr>
            <a:picLocks noChangeAspect="1" noChangeArrowheads="1"/>
          </p:cNvPicPr>
          <p:nvPr/>
        </p:nvPicPr>
        <p:blipFill>
          <a:blip r:embed="rId2" cstate="print">
            <a:lum bright="10000" contrast="20000"/>
          </a:blip>
          <a:srcRect/>
          <a:stretch>
            <a:fillRect/>
          </a:stretch>
        </p:blipFill>
        <p:spPr bwMode="auto">
          <a:xfrm>
            <a:off x="228600" y="3048000"/>
            <a:ext cx="45894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D:\Наталия\Фотки всякие\Федоров-пробег 2015 год\DSC_0307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l="10530" r="4540"/>
          <a:stretch>
            <a:fillRect/>
          </a:stretch>
        </p:blipFill>
        <p:spPr bwMode="auto">
          <a:xfrm>
            <a:off x="4953000" y="3581400"/>
            <a:ext cx="3890128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F:\для презентации\памятник\P1010416.JPG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 r="4938" b="5811"/>
          <a:stretch>
            <a:fillRect/>
          </a:stretch>
        </p:blipFill>
        <p:spPr bwMode="auto">
          <a:xfrm>
            <a:off x="1066800" y="4572000"/>
            <a:ext cx="2892753" cy="214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09600"/>
            <a:ext cx="51816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/>
              <a:t>         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Мы - единственная школа города, построившая в 70-ые годы памятник учителям и ученикам школы, погибшим в годы Великой Отечественной войны, на средства, заработанные учащимися школы. Школьный Памятник является «лицом школы». Ещё одна традиция - проводить все значительные мероприятия школы возле него, здесь впервые знакомятся со школьной семьей малыши-первоклассники, отсюда же, отмечая свой последний детский праздник, отправляются в большое жизненное плавание наши выпускники, унося с собой добрую память о школе, ее учителях.   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Традиционные мероприятия и дела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AAG_0053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t="10690"/>
          <a:stretch>
            <a:fillRect/>
          </a:stretch>
        </p:blipFill>
        <p:spPr bwMode="auto">
          <a:xfrm>
            <a:off x="5638800" y="685800"/>
            <a:ext cx="2798133" cy="3757162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7" name="Picture 4" descr="F:\для презентации\памятник\IMG_0032.jpg"/>
          <p:cNvPicPr>
            <a:picLocks noChangeAspect="1" noChangeArrowheads="1"/>
          </p:cNvPicPr>
          <p:nvPr/>
        </p:nvPicPr>
        <p:blipFill>
          <a:blip r:embed="rId4" cstate="print">
            <a:lum contrast="20000"/>
          </a:blip>
          <a:srcRect/>
          <a:stretch>
            <a:fillRect/>
          </a:stretch>
        </p:blipFill>
        <p:spPr bwMode="auto">
          <a:xfrm>
            <a:off x="5283266" y="4114800"/>
            <a:ext cx="3469704" cy="260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7630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/>
              <a:t>         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Лучшие учащиеся школы два раза в год 23 Февраля и 9 Мая получают право стоять у школьного памятника в почетном карауле. На митинг, посвященный Дню Защитников Отечества, традиционно приглашаются  десятиклассники, педагоги и ветераны. А  в мае, в канун праздника Победы, у памятника на торжественную линейку Памяти собирается уже  вся школьная семья. В День скорби, 22 июня, ребята из школьного летнего лагеря проводят здесь вахту Памяти,  а в течение летних каникул учащиеся 8-10 классов ведут работу по озеленению территории вокруг школьного памятника.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Традиционные мероприятия и дела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D:\Наталия\Фотки всякие\8 мая 2015 год\Фото отЮрьича\DSC04190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2959" r="9763"/>
          <a:stretch>
            <a:fillRect/>
          </a:stretch>
        </p:blipFill>
        <p:spPr bwMode="auto">
          <a:xfrm>
            <a:off x="304800" y="3352800"/>
            <a:ext cx="4214813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D:\Наталия\Фотки всякие\8 мая 2015 год\Фото отЮрьича\DSC04131.JP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 l="8759" t="7895" r="16015"/>
          <a:stretch>
            <a:fillRect/>
          </a:stretch>
        </p:blipFill>
        <p:spPr bwMode="auto">
          <a:xfrm>
            <a:off x="4730750" y="3352800"/>
            <a:ext cx="40322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-152400" y="609600"/>
            <a:ext cx="6705600" cy="6019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/>
              <a:t>         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В 2009 году в канун праздника Победы состоялось открытие мемориальной доски, посвященной выпускнику нашей школы Егорову Юрию Федоровичу, который геройски пал при исполнении интернационального долга в Афганистане. Теперь ежегодно 15 февраля в День памяти о россиянах, исполнявших служебный долг за пределами Отечества, около мемориала старшеклассники собираются на митинг вместе с воинами-интернационалистами города.  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Традиционные мероприятия и дела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K:\откр мем доски\IMG_0097.jpg"/>
          <p:cNvPicPr>
            <a:picLocks noChangeAspect="1" noChangeArrowheads="1"/>
          </p:cNvPicPr>
          <p:nvPr/>
        </p:nvPicPr>
        <p:blipFill>
          <a:blip r:embed="rId2" cstate="print">
            <a:lum contrast="30000"/>
          </a:blip>
          <a:srcRect l="12676" t="12676" r="12535" b="12957"/>
          <a:stretch>
            <a:fillRect/>
          </a:stretch>
        </p:blipFill>
        <p:spPr bwMode="auto">
          <a:xfrm>
            <a:off x="152400" y="3429000"/>
            <a:ext cx="4382072" cy="3267986"/>
          </a:xfrm>
          <a:prstGeom prst="rect">
            <a:avLst/>
          </a:prstGeom>
          <a:noFill/>
        </p:spPr>
      </p:pic>
      <p:pic>
        <p:nvPicPr>
          <p:cNvPr id="5" name="Picture 4" descr="K:\откр мем доски\IMG_0050.jpg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 r="6087"/>
          <a:stretch>
            <a:fillRect/>
          </a:stretch>
        </p:blipFill>
        <p:spPr bwMode="auto">
          <a:xfrm>
            <a:off x="4648200" y="3429000"/>
            <a:ext cx="4114800" cy="3286124"/>
          </a:xfrm>
          <a:prstGeom prst="rect">
            <a:avLst/>
          </a:prstGeom>
          <a:noFill/>
        </p:spPr>
      </p:pic>
      <p:pic>
        <p:nvPicPr>
          <p:cNvPr id="7" name="Picture 2" descr="K:\откр мем доски\IMG_0055.jpg"/>
          <p:cNvPicPr>
            <a:picLocks noChangeAspect="1" noChangeArrowheads="1"/>
          </p:cNvPicPr>
          <p:nvPr/>
        </p:nvPicPr>
        <p:blipFill>
          <a:blip r:embed="rId4" cstate="print">
            <a:lum contrast="30000"/>
          </a:blip>
          <a:srcRect/>
          <a:stretch>
            <a:fillRect/>
          </a:stretch>
        </p:blipFill>
        <p:spPr bwMode="auto">
          <a:xfrm>
            <a:off x="6553200" y="762000"/>
            <a:ext cx="2195529" cy="29273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763000" cy="5943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Наша школа в 2014 году отмечала 95-летний Юбилей. Не одно поколение выпускников вышло из стен первой средней, и мы с гордостью можем констатировать тот факт, что большинство из них приводят учиться своих детей именно в свою родную школу. А значит, мы можем говорить о преемственности поколений, которая проявляется, конечно, и в почетных традициях, также передававшихся от родителей-выпускников к детям-ученикам. 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Летописание важнейших вех в истории школы было почетной старой традицией всего коллектива, которая является своеобразной эстафетой поколений. Богатый материал, накопленный за все годы школьной жизни, по предложению директора школы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Поздышевой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Г.А. было решено систематизировать, привести в порядок и сделать достоянием школьного музея. Школьный музей был открыт в 2004 году к юбилейной дате -  85-летию со дня создания первой средней. 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Огромная работа, проведенная сов-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местно с учителями и учениками, отрази-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лась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многочисленных стендах, альбомах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и «Книге памяти».</a:t>
            </a:r>
          </a:p>
          <a:p>
            <a:pPr>
              <a:spcBef>
                <a:spcPts val="0"/>
              </a:spcBef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Традиционная</a:t>
            </a:r>
            <a:r>
              <a:rPr kumimoji="0" lang="ru-RU" sz="3000" b="1" i="0" u="none" strike="noStrike" kern="1200" cap="none" spc="0" normalizeH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эстафета поколений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8" descr="S6301356"/>
          <p:cNvPicPr>
            <a:picLocks noChangeAspect="1" noChangeArrowheads="1"/>
          </p:cNvPicPr>
          <p:nvPr/>
        </p:nvPicPr>
        <p:blipFill>
          <a:blip r:embed="rId2" cstate="print">
            <a:lum bright="10000" contrast="30000"/>
          </a:blip>
          <a:srcRect l="3943" t="18516"/>
          <a:stretch>
            <a:fillRect/>
          </a:stretch>
        </p:blipFill>
        <p:spPr bwMode="auto">
          <a:xfrm>
            <a:off x="5105400" y="4343400"/>
            <a:ext cx="371242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9154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Следуя рекомендациям нового ФГОС, в 2011 году активисты музея  приняли решение преобразовать деятельность школьного музея и в связи с этим создать детско-взрослое содружество «Открытые сердца» - добровольное общественное объединение на основе совместной деятельности заинтересованных педагогов школы, учащихся, родителей и социальных партнеров (библиотека и краеведческий музей), деятельностью которого стало всемерное содействие развитию коммуникативных компетенций, навыков исследовательской работы учащихся, поддержка творческих способностей детей, формирование интереса к отечественной культуре и уважительного отношения к нравственным ценностям прошлых поколений.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Традиционная</a:t>
            </a:r>
            <a:r>
              <a:rPr kumimoji="0" lang="ru-RU" sz="3000" b="1" i="0" u="none" strike="noStrike" kern="1200" cap="none" spc="0" normalizeH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эстафета поколений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DSC02387"/>
          <p:cNvPicPr>
            <a:picLocks noChangeAspect="1" noChangeArrowheads="1"/>
          </p:cNvPicPr>
          <p:nvPr/>
        </p:nvPicPr>
        <p:blipFill>
          <a:blip r:embed="rId2" cstate="print">
            <a:lum bright="12000" contrast="30000"/>
          </a:blip>
          <a:srcRect l="15909" t="-2020" r="18182"/>
          <a:stretch>
            <a:fillRect/>
          </a:stretch>
        </p:blipFill>
        <p:spPr bwMode="auto">
          <a:xfrm>
            <a:off x="5257800" y="3429000"/>
            <a:ext cx="2873314" cy="3336595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5" name="Picture 5" descr="K:\фото\фото14-15\школе95начало\клас час\DSC01272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l="3096"/>
          <a:stretch>
            <a:fillRect/>
          </a:stretch>
        </p:blipFill>
        <p:spPr bwMode="auto">
          <a:xfrm>
            <a:off x="381000" y="3581400"/>
            <a:ext cx="4471988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685800"/>
            <a:ext cx="8610600" cy="5943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Виды деятельности детско-взрослого содружества «Открытые сердца»: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Проведение экскурсий по музею и школе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Мастер-классы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Поисково-исследовательская работа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Пополнение музейного фонда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Организация тематических выставок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Встречи с интересными людьми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Проведение внеклассных мероприятий (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кл.часы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праздники, игры, викторины и т.д.)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Проведение акций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Сотрудничество с музеями города</a:t>
            </a:r>
          </a:p>
          <a:p>
            <a:pPr>
              <a:buFont typeface="Wingdings" pitchFamily="2" charset="2"/>
              <a:buChar char="ü"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Путешествия по историческим и памятным </a:t>
            </a:r>
          </a:p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местам</a:t>
            </a:r>
          </a:p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          В таком ракурсе школьный музей стал не просто особым учебным кабинетом школы, но одним из воспитательных центров открытого образовательного пространства, координатором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гражданско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патриотической деятельности школы, связующей нитью между школой и другими учреждениями культуры, общественными организациями. 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Традиционная</a:t>
            </a:r>
            <a:r>
              <a:rPr kumimoji="0" lang="ru-RU" sz="3000" b="1" i="0" u="none" strike="noStrike" kern="1200" cap="none" spc="0" normalizeH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эстафета поколений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K:\фото\фото14-15\школе95начало\клас час\DSC01219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r="10214"/>
          <a:stretch>
            <a:fillRect/>
          </a:stretch>
        </p:blipFill>
        <p:spPr bwMode="auto">
          <a:xfrm>
            <a:off x="5562600" y="1066800"/>
            <a:ext cx="267180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K:\фото\фото14-15\школе95начало\пионеры 14\пионеры боль фотоапа\DSC011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3505200"/>
            <a:ext cx="2311230" cy="153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Наталия\Фотки всякие\Площадка 2014\DSC_0140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1579" r="5244"/>
          <a:stretch>
            <a:fillRect/>
          </a:stretch>
        </p:blipFill>
        <p:spPr>
          <a:xfrm>
            <a:off x="4572000" y="3810000"/>
            <a:ext cx="4114800" cy="2956207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7630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Традиции здорового образа жизни вот уже на протяжении многих лет являются приоритетными для нашей школы. И как подтверждение этому -  многочисленные победы наших юных спортсменов, проявивших себя не только на областном уровне, но и на всероссийском. А добиться таких высоких результатов нашим ученикам позволяют занятия в спортивных секциях, работа которых ведется вплоть до позднего вечера: баскетбол, волейбол, футбол,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полиатлон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стрельба, тренажёрный зал. Любимой спортивной традицией для всех учеников школы стало проведение Дней Здоровья в начале и в конце учебного года. Для малышей – это веселые старты, для ребят постарше - малые олимпийские игры, школьные спортивные турниры, агитбригады по здоровому образу жизни и массовые танцевальные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флэшмобы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buNone/>
            </a:pPr>
            <a:r>
              <a:rPr lang="ru-RU" sz="1800" dirty="0" smtClean="0"/>
              <a:t> </a:t>
            </a:r>
          </a:p>
          <a:p>
            <a:endParaRPr lang="ru-RU" sz="1800" dirty="0" smtClean="0"/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Традиции</a:t>
            </a:r>
            <a:r>
              <a:rPr kumimoji="0" lang="ru-RU" sz="3000" b="1" i="0" u="none" strike="noStrike" kern="1200" cap="none" spc="0" normalizeH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здорового образа жизни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 descr="D:\Наталия\Фотки всякие\Площадка 2014\IMGP0737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457200" y="4038600"/>
            <a:ext cx="3811588" cy="265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228600"/>
            <a:ext cx="8534400" cy="62484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За время  своего существования средняя школа № 1 накопила очень много полезных и добрых школьных традиций по физической культуре и спортивно-массовой работе, которые можно обобщить и классифицировать так: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День « Здоровья и спорта»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Школьная спартакиада по баскетболу,</a:t>
            </a:r>
          </a:p>
          <a:p>
            <a:pPr>
              <a:buNone/>
            </a:pP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волейболу, футболу, легкой атлетике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Лыжные соревнования «Олимпийский</a:t>
            </a:r>
          </a:p>
          <a:p>
            <a:pPr>
              <a:buNone/>
            </a:pP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спринт»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Вечерние занятия  в тренажерном зале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Традиционные зимние лыжные походы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Занятия в школьных спортивных секциях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 совета по физической культуре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Школьные соревнования в рамках проекта</a:t>
            </a:r>
          </a:p>
          <a:p>
            <a:pPr>
              <a:buNone/>
            </a:pP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«Президентские спортивные игры» 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Проектная и научно-исследовательская </a:t>
            </a:r>
          </a:p>
          <a:p>
            <a:pPr>
              <a:buNone/>
            </a:pP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деятельность учащихся по физической культуре</a:t>
            </a:r>
          </a:p>
          <a:p>
            <a:pPr>
              <a:buNone/>
            </a:pP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</a:p>
          <a:p>
            <a:endParaRPr lang="ru-RU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G:\DCIM\100SSCAM\SDC130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295400"/>
            <a:ext cx="3149600" cy="2362200"/>
          </a:xfrm>
          <a:prstGeom prst="rect">
            <a:avLst/>
          </a:prstGeom>
          <a:noFill/>
        </p:spPr>
      </p:pic>
      <p:pic>
        <p:nvPicPr>
          <p:cNvPr id="1027" name="Picture 3" descr="G:\DCIM\100SSCAM\SDC131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810000"/>
            <a:ext cx="3149600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K:\фото\фото14-15\день здоровья14\DSC003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357188"/>
            <a:ext cx="4400550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8" descr="K:\фото\фото14-15\день здоровья14\DSC00238.JPG"/>
          <p:cNvPicPr>
            <a:picLocks noChangeAspect="1" noChangeArrowheads="1"/>
          </p:cNvPicPr>
          <p:nvPr/>
        </p:nvPicPr>
        <p:blipFill>
          <a:blip r:embed="rId3" cstate="print"/>
          <a:srcRect l="15318" t="5128" r="4414" b="12820"/>
          <a:stretch>
            <a:fillRect/>
          </a:stretch>
        </p:blipFill>
        <p:spPr bwMode="auto">
          <a:xfrm>
            <a:off x="142875" y="357188"/>
            <a:ext cx="4303713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7" descr="K:\фото\фото14-15\день здоровья14\DSC004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5" y="3643313"/>
            <a:ext cx="42926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9" descr="K:\фото\фото14-15\день здоровья14\DSC00254.JPG"/>
          <p:cNvPicPr>
            <a:picLocks noChangeAspect="1" noChangeArrowheads="1"/>
          </p:cNvPicPr>
          <p:nvPr/>
        </p:nvPicPr>
        <p:blipFill>
          <a:blip r:embed="rId5" cstate="print"/>
          <a:srcRect t="7500" r="10132"/>
          <a:stretch>
            <a:fillRect/>
          </a:stretch>
        </p:blipFill>
        <p:spPr bwMode="auto">
          <a:xfrm>
            <a:off x="4643438" y="3643313"/>
            <a:ext cx="4214812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048000"/>
            <a:ext cx="9144000" cy="685800"/>
          </a:xfrm>
        </p:spPr>
        <p:txBody>
          <a:bodyPr>
            <a:normAutofit fontScale="9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>
              <a:defRPr/>
            </a:pPr>
            <a:r>
              <a:rPr lang="ru-RU" sz="4000" b="1" cap="none" dirty="0" smtClean="0">
                <a:ln/>
                <a:solidFill>
                  <a:schemeClr val="accent3"/>
                </a:solidFill>
              </a:rPr>
              <a:t>Наш любимый День Здоровья</a:t>
            </a:r>
            <a:endParaRPr lang="ru-RU" sz="4000" b="1" cap="none" dirty="0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763000" cy="5943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Особо трепетно учащиеся школы относятся к традициям поддержания дружеских,  доброжелательных отношений между учениками младших и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старших классов. Этому способствуют различные воспитательные  мероприятия, которые продумывают, планируют и организуют старшеклассники для своих младших товарищей: праздник посвящения в первоклассники, праздник Осени, новогодние постановки и утренники, праздник прощания с Букварем и другие.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</a:p>
          <a:p>
            <a:pPr>
              <a:spcBef>
                <a:spcPts val="0"/>
              </a:spcBef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Традиции добра и дружбы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5" descr="K:\фото\фото14-15\новый 15 год\DSC01969.JPG"/>
          <p:cNvPicPr>
            <a:picLocks noChangeAspect="1" noChangeArrowheads="1"/>
          </p:cNvPicPr>
          <p:nvPr/>
        </p:nvPicPr>
        <p:blipFill>
          <a:blip r:embed="rId2" cstate="print">
            <a:lum bright="10000" contrast="10000"/>
          </a:blip>
          <a:srcRect l="9901" t="1403" r="2969" b="11407"/>
          <a:stretch>
            <a:fillRect/>
          </a:stretch>
        </p:blipFill>
        <p:spPr bwMode="auto">
          <a:xfrm>
            <a:off x="228600" y="3429000"/>
            <a:ext cx="4419600" cy="294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K:\клепецкене фото класса\DSCF1607.JPG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 l="7753" t="3897" r="2872" b="-5258"/>
          <a:stretch>
            <a:fillRect/>
          </a:stretch>
        </p:blipFill>
        <p:spPr bwMode="auto">
          <a:xfrm>
            <a:off x="4800600" y="2743200"/>
            <a:ext cx="383698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763000" cy="5943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Всегда с нетерпением ждут малыши ежегодный конкурс игровых программ «Калейдоскоп игр», проводимый Советом старшеклассников. В течение целой недели учащиеся 8-11 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классов на переменах устраивают 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настоящие мини-праздники для 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младших ребят, которые с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удоволь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ствием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играют со старшими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товари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щами. Визг, восторг, азарт—вот то наст-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роение, которое царит в коридорах школы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в течение целой недели. Причем,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удоволь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ствие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проводимых конкурсов получают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не только малыши, но и сами организаторы. </a:t>
            </a:r>
          </a:p>
          <a:p>
            <a:pPr>
              <a:spcBef>
                <a:spcPts val="0"/>
              </a:spcBef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</a:pPr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Традиции добра и дружбы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IMGP40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114800"/>
            <a:ext cx="4499710" cy="25908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4099" name="Picture 3" descr="IMGP4130"/>
          <p:cNvPicPr>
            <a:picLocks noChangeAspect="1" noChangeArrowheads="1"/>
          </p:cNvPicPr>
          <p:nvPr/>
        </p:nvPicPr>
        <p:blipFill>
          <a:blip r:embed="rId3" cstate="print">
            <a:lum contrast="18000"/>
          </a:blip>
          <a:srcRect t="11050" r="12146"/>
          <a:stretch>
            <a:fillRect/>
          </a:stretch>
        </p:blipFill>
        <p:spPr bwMode="auto">
          <a:xfrm>
            <a:off x="5181600" y="4038600"/>
            <a:ext cx="3533077" cy="2682522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9" name="Picture 10" descr="D:\Наталия\Фотки всякие\Лагерь 2015 года\P6020358.JPG"/>
          <p:cNvPicPr>
            <a:picLocks noChangeAspect="1" noChangeArrowheads="1"/>
          </p:cNvPicPr>
          <p:nvPr/>
        </p:nvPicPr>
        <p:blipFill>
          <a:blip r:embed="rId4" cstate="print">
            <a:lum bright="10000" contrast="30000"/>
          </a:blip>
          <a:srcRect l="3333" r="6667"/>
          <a:stretch>
            <a:fillRect/>
          </a:stretch>
        </p:blipFill>
        <p:spPr bwMode="auto">
          <a:xfrm>
            <a:off x="5410200" y="1295400"/>
            <a:ext cx="312420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7630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Ежегодной доброй традицией стала благотворительная акция «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Дети-детям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!»,  которая посвящена Всемирному Дню инвалидов и проводится в ноябре. Наши ребята готовят для учеников школы-интерната для слабовидящих детей концертную программу на тему правил дорожного движения. Мини-сценки, песни, агитбригада, «вредные  советы» и даже рекламные видеоролики—вот программа  выступления наших артистов. Выступают всегда на «отлично», тем более, что сделать это совсем не просто, ведь публика в зале необычная. Все зрители—это ребята, у которых  проблемы со зрением. Но несмотря на это, каждый раз зал нашим артистам рукоплещет.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Традиции добра и дружбы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9" descr="D:\Наталия\Фотки всякие\концерт в школе для слабовидящих 2014\107_1410\IMGP0531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t="8000"/>
          <a:stretch>
            <a:fillRect/>
          </a:stretch>
        </p:blipFill>
        <p:spPr bwMode="auto">
          <a:xfrm>
            <a:off x="194408" y="3657600"/>
            <a:ext cx="4302980" cy="297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D:\Наталия\Фотки всякие\концерт в школе для слабовидящих 2014\107_1410\IMGP0498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t="8109"/>
          <a:stretch>
            <a:fillRect/>
          </a:stretch>
        </p:blipFill>
        <p:spPr bwMode="auto">
          <a:xfrm>
            <a:off x="4613840" y="3657600"/>
            <a:ext cx="4263460" cy="293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D:\Наталия\Фотки всякие\8 мая 2015 год\DSC07007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9058" t="14030"/>
          <a:stretch>
            <a:fillRect/>
          </a:stretch>
        </p:blipFill>
        <p:spPr bwMode="auto">
          <a:xfrm>
            <a:off x="4953000" y="2438400"/>
            <a:ext cx="3505200" cy="2484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GP3644"/>
          <p:cNvPicPr>
            <a:picLocks noChangeAspect="1" noChangeArrowheads="1"/>
          </p:cNvPicPr>
          <p:nvPr/>
        </p:nvPicPr>
        <p:blipFill>
          <a:blip r:embed="rId3" cstate="print">
            <a:lum bright="10000" contrast="40000"/>
          </a:blip>
          <a:srcRect l="2753" t="17297" r="10733"/>
          <a:stretch>
            <a:fillRect/>
          </a:stretch>
        </p:blipFill>
        <p:spPr bwMode="auto">
          <a:xfrm>
            <a:off x="457200" y="2438400"/>
            <a:ext cx="3719855" cy="26670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7630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Дарят свое добро ученики первой средней и ветеранам из дома-интерната для престарелых, поздравляя их с праздниками Днем пожилого человека, Днем Победы и даря им в подарок поделки, изготовленные своими руками. А в рождественские праздники учащиеся школы навещают стариков с целой концертной программой, которая радует и бабушек, и работников социального центра.   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Традиции добра и дружбы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IMG_4643"/>
          <p:cNvPicPr>
            <a:picLocks noChangeAspect="1" noChangeArrowheads="1"/>
          </p:cNvPicPr>
          <p:nvPr/>
        </p:nvPicPr>
        <p:blipFill>
          <a:blip r:embed="rId4" cstate="print">
            <a:lum contrast="18000"/>
          </a:blip>
          <a:srcRect l="11804" t="23607" b="9508"/>
          <a:stretch>
            <a:fillRect/>
          </a:stretch>
        </p:blipFill>
        <p:spPr bwMode="auto">
          <a:xfrm>
            <a:off x="2438400" y="4419600"/>
            <a:ext cx="4019177" cy="22860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Documents and Settings\Наталия\Рабочий стол\нач.школа\Мышкин_667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 l="6202" r="10078" b="16279"/>
          <a:stretch>
            <a:fillRect/>
          </a:stretch>
        </p:blipFill>
        <p:spPr bwMode="auto">
          <a:xfrm>
            <a:off x="152400" y="4648200"/>
            <a:ext cx="3114710" cy="2076473"/>
          </a:xfrm>
          <a:prstGeom prst="rect">
            <a:avLst/>
          </a:prstGeom>
          <a:noFill/>
        </p:spPr>
      </p:pic>
      <p:pic>
        <p:nvPicPr>
          <p:cNvPr id="4" name="Picture 2" descr="K:\2 а класс\последняя линейка, день именинника\P5230063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l="2817" r="11269"/>
          <a:stretch>
            <a:fillRect/>
          </a:stretch>
        </p:blipFill>
        <p:spPr bwMode="auto">
          <a:xfrm>
            <a:off x="5715000" y="4648200"/>
            <a:ext cx="3077521" cy="203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763000" cy="5943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Кроме, общешкольных традиций, в  школе существуют и малые,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внутриклассные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Эти традиции незаметны для постороннего глаза, однако, они незаменимы, их можно назвать «традициями основ уклада школы, традициями микроклимата».</a:t>
            </a:r>
          </a:p>
          <a:p>
            <a:pPr>
              <a:spcBef>
                <a:spcPts val="0"/>
              </a:spcBef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Традиции доброжелательства окружающим людям, традиции заботы и помощи,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со-радования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ru-RU" sz="1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со-страдания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традиции поздравления детей с днем рождения, традиции совместно детским и родительским коллективом отмечать значительные даты класса и школы, традиции коллективного и полезного времяпрепровождения существуют в каждом классе. Данные традиции влияют не только на внешнее поведение и поступки, но и затрагивают внутренние струнки детской души, прививают порядочность и душевную чуткость каждому ребенку. Хорошие, добрые отношения между детьми в классе, взаимовыручка, помощь, сочувствие, любовь к окружающим людям способствуют формированию дружной классной и школьной семьи.</a:t>
            </a:r>
          </a:p>
          <a:p>
            <a:pPr>
              <a:spcBef>
                <a:spcPts val="0"/>
              </a:spcBef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Традиции классного коллектива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5" descr="IMG_1843"/>
          <p:cNvPicPr>
            <a:picLocks noChangeAspect="1" noChangeArrowheads="1"/>
          </p:cNvPicPr>
          <p:nvPr/>
        </p:nvPicPr>
        <p:blipFill>
          <a:blip r:embed="rId4" cstate="print">
            <a:lum contrast="20000"/>
          </a:blip>
          <a:srcRect/>
          <a:stretch>
            <a:fillRect/>
          </a:stretch>
        </p:blipFill>
        <p:spPr bwMode="auto">
          <a:xfrm>
            <a:off x="3352800" y="4876800"/>
            <a:ext cx="2286000" cy="171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Наталия\Фотки всякие\цветы\IMGP3051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0"/>
            <a:ext cx="8991600" cy="5791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</a:t>
            </a:r>
            <a:r>
              <a:rPr lang="ru-R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Традиции - это апробированный опыт, в них закрепляется то лучшее, что сложилось в предшествующие годы. Это, следовательно, ценнейшее наследие, которое именно тем и замечательно, что может сослужить добрую службу и нашему времени. Но это при условии, если традиции обогащаются, обновляются, то есть развиваются вместе с развитием школы и школьного коллектива. И мы стараемся следовать этому принципу.</a:t>
            </a:r>
          </a:p>
          <a:p>
            <a:pPr>
              <a:buNone/>
            </a:pPr>
            <a:endParaRPr lang="ru-RU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411162"/>
          </a:xfrm>
        </p:spPr>
        <p:txBody>
          <a:bodyPr>
            <a:normAutofit fontScale="9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ru-RU" b="1" cap="none" dirty="0" smtClean="0">
                <a:ln/>
                <a:solidFill>
                  <a:schemeClr val="accent3"/>
                </a:solidFill>
              </a:rPr>
              <a:t>Традиционная символика</a:t>
            </a:r>
            <a:endParaRPr lang="ru-RU" b="1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-76200" y="838200"/>
            <a:ext cx="8839200" cy="60198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u-RU" dirty="0" smtClean="0"/>
              <a:t>        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Школа-это особая страна  Детства, в которой  имеются, как и в любой другой стране, свой герб, гимн и даже законы. Каждый из учеников школы знает историю создания школьной эмблемы и школьного гимна, авторами которых стали преподаватели школы Изотова Вера Ивановна, Сорокина Ирина Сергеевна, Бобров Владимир Геннадьевич. Решение создать собственные символы было принято на стартовом мероприятии, посвященном подготовке к 85-летию школы. Презентация гимна и эмблемы прошла на торжественном юбилейном  вечере. С тех пор ни одно общешкольное мероприятие не проходит без гимна, который исполняют вместе и учителя, и лучшие ученики школы. Школьная символика способствует адаптации ребенка в коллективе, помогает почувствовать его принадлежность к «школьной семье», формирует сплоченность в детском коллективе, а также прививает чувства гордости и любви к своей школе.</a:t>
            </a:r>
          </a:p>
          <a:p>
            <a:pPr algn="just"/>
            <a:endParaRPr lang="ru-RU" dirty="0"/>
          </a:p>
        </p:txBody>
      </p:sp>
      <p:pic>
        <p:nvPicPr>
          <p:cNvPr id="4" name="Picture 6" descr="эмблема школы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4572000"/>
            <a:ext cx="2338853" cy="217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презентация 072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 l="3829" t="13103" r="15024" b="19509"/>
          <a:stretch>
            <a:fillRect/>
          </a:stretch>
        </p:blipFill>
        <p:spPr bwMode="auto">
          <a:xfrm>
            <a:off x="685800" y="4648200"/>
            <a:ext cx="3048000" cy="2129138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Наталия\Фотки всякие\последние фото из школы 2010-2011\100SSCAM\S6302104.JPG"/>
          <p:cNvPicPr>
            <a:picLocks noChangeAspect="1" noChangeArrowheads="1"/>
          </p:cNvPicPr>
          <p:nvPr/>
        </p:nvPicPr>
        <p:blipFill>
          <a:blip r:embed="rId2" cstate="print">
            <a:lum bright="20000" contrast="20000"/>
          </a:blip>
          <a:srcRect l="5327" b="7670"/>
          <a:stretch>
            <a:fillRect/>
          </a:stretch>
        </p:blipFill>
        <p:spPr bwMode="auto">
          <a:xfrm>
            <a:off x="4191000" y="2057400"/>
            <a:ext cx="2812815" cy="20574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411162"/>
          </a:xfrm>
        </p:spPr>
        <p:txBody>
          <a:bodyPr>
            <a:normAutofit fontScale="9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ru-RU" b="1" cap="none" dirty="0" smtClean="0">
                <a:ln/>
                <a:solidFill>
                  <a:schemeClr val="accent3"/>
                </a:solidFill>
              </a:rPr>
              <a:t>Традиции школьного братства</a:t>
            </a:r>
            <a:endParaRPr lang="ru-RU" b="1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458200" cy="56388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ru-RU" sz="1900" dirty="0" smtClean="0"/>
              <a:t>        </a:t>
            </a: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Сопричастность к школьному братству каждый ученик начинает испытывать тогда, когда начинают активную работу органы детского школьного самоуправления, которые составляют основы школьной Республики и представлены у нас следующими подразделениями:</a:t>
            </a:r>
          </a:p>
          <a:p>
            <a:pPr>
              <a:buFont typeface="Wingdings" pitchFamily="2" charset="2"/>
              <a:buChar char="Ø"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совет школы </a:t>
            </a:r>
          </a:p>
          <a:p>
            <a:pPr>
              <a:buFont typeface="Wingdings" pitchFamily="2" charset="2"/>
              <a:buChar char="Ø"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школьное ученическое собрание</a:t>
            </a:r>
          </a:p>
          <a:p>
            <a:pPr>
              <a:buFont typeface="Wingdings" pitchFamily="2" charset="2"/>
              <a:buChar char="Ø"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совет старшеклассников</a:t>
            </a:r>
          </a:p>
          <a:p>
            <a:pPr>
              <a:buFont typeface="Wingdings" pitchFamily="2" charset="2"/>
              <a:buChar char="Ø"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совет мэров</a:t>
            </a:r>
          </a:p>
          <a:p>
            <a:pPr>
              <a:buFont typeface="Wingdings" pitchFamily="2" charset="2"/>
              <a:buChar char="Ø"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советы дела школы</a:t>
            </a:r>
          </a:p>
          <a:p>
            <a:pPr>
              <a:buFont typeface="Wingdings" pitchFamily="2" charset="2"/>
              <a:buChar char="Ø"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советы параллели</a:t>
            </a:r>
          </a:p>
          <a:p>
            <a:pPr>
              <a:buFont typeface="Wingdings" pitchFamily="2" charset="2"/>
              <a:buChar char="Ø"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творческие объединения</a:t>
            </a:r>
          </a:p>
          <a:p>
            <a:pPr>
              <a:buFont typeface="Wingdings" pitchFamily="2" charset="2"/>
              <a:buChar char="Ø"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классное ученическое собрание </a:t>
            </a:r>
          </a:p>
          <a:p>
            <a:pPr>
              <a:buFont typeface="Wingdings" pitchFamily="2" charset="2"/>
              <a:buChar char="Ø"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ученический совет класса</a:t>
            </a:r>
          </a:p>
          <a:p>
            <a:pPr>
              <a:buNone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Без сомнения, роль детского самоуправления огромна, так как оно призвано воспитать гражданина с высокой демократической культурой, способного к социальному творчеству, умеющему действовать в интересах совершенствования своей личности, общества и Отечества.</a:t>
            </a:r>
          </a:p>
          <a:p>
            <a:pPr>
              <a:buFont typeface="Wingdings" pitchFamily="2" charset="2"/>
              <a:buChar char="Ø"/>
            </a:pPr>
            <a:endParaRPr lang="ru-RU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/>
          </a:p>
        </p:txBody>
      </p:sp>
      <p:pic>
        <p:nvPicPr>
          <p:cNvPr id="7" name="Picture 2" descr="D:\Наталия\Фотки всякие\Проект Предприниматель 2014\DSC05486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6019800" y="3200400"/>
            <a:ext cx="2619764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411162"/>
          </a:xfrm>
        </p:spPr>
        <p:txBody>
          <a:bodyPr>
            <a:normAutofit fontScale="9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ru-RU" b="1" cap="none" dirty="0" smtClean="0">
                <a:ln/>
                <a:solidFill>
                  <a:schemeClr val="accent3"/>
                </a:solidFill>
              </a:rPr>
              <a:t>Традиции школьного братства</a:t>
            </a:r>
            <a:endParaRPr lang="ru-RU" b="1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0" y="685800"/>
            <a:ext cx="8763000" cy="5867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        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Все заседания советов разных уровней проходят ярко и интересно, потому что продумываются и планируются самими детьми. Ребята  стараются реализовать все свои задумки и решения, организовать свою работу так, чтобы задействовать каждого ученика школы, продумывают мероприятия, которые касались бы всех членов школьной семьи, начиная с младшего звена и заканчивая старшим. За всю проведенную работу советы отчитываются на общих собраниях, проводя анализ собственных дел, обсуждая ошибки и положительные стороны и поощряя  самых активных. Итоги жизни классных коллективов, работы органов самоуправления подводятся в конце учебного года на ставших уже традициями школьных праздниках «За честь школы», где награждаются победители конкурсов «Лучший ученический коллектив года», «Лучший ученик», «Лучший кабинет», «Лучший классный уголок».</a:t>
            </a:r>
          </a:p>
          <a:p>
            <a:pPr>
              <a:buNone/>
            </a:pPr>
            <a:endParaRPr lang="ru-RU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/>
          </a:p>
        </p:txBody>
      </p:sp>
      <p:pic>
        <p:nvPicPr>
          <p:cNvPr id="4" name="Picture 2" descr="I:\DCIM\100CANON\IMG_5767.JPG"/>
          <p:cNvPicPr>
            <a:picLocks noChangeAspect="1" noChangeArrowheads="1"/>
          </p:cNvPicPr>
          <p:nvPr/>
        </p:nvPicPr>
        <p:blipFill>
          <a:blip r:embed="rId2" cstate="print">
            <a:lum bright="10000" contrast="20000"/>
          </a:blip>
          <a:srcRect r="19828"/>
          <a:stretch>
            <a:fillRect/>
          </a:stretch>
        </p:blipFill>
        <p:spPr bwMode="auto">
          <a:xfrm>
            <a:off x="3429000" y="4419600"/>
            <a:ext cx="2362200" cy="2209800"/>
          </a:xfrm>
          <a:prstGeom prst="rect">
            <a:avLst/>
          </a:prstGeom>
          <a:noFill/>
        </p:spPr>
      </p:pic>
      <p:pic>
        <p:nvPicPr>
          <p:cNvPr id="7" name="Picture 5" descr="K:\фото\фото14-15\15 7еклКВНпо анг\КВН по английскому\DSC06494.JPG"/>
          <p:cNvPicPr>
            <a:picLocks noChangeAspect="1" noChangeArrowheads="1"/>
          </p:cNvPicPr>
          <p:nvPr/>
        </p:nvPicPr>
        <p:blipFill>
          <a:blip r:embed="rId3" cstate="print">
            <a:lum bright="20000" contrast="30000"/>
          </a:blip>
          <a:srcRect l="13481" t="13879"/>
          <a:stretch>
            <a:fillRect/>
          </a:stretch>
        </p:blipFill>
        <p:spPr bwMode="auto">
          <a:xfrm>
            <a:off x="5943600" y="4419600"/>
            <a:ext cx="2928938" cy="218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DSC04829"/>
          <p:cNvPicPr>
            <a:picLocks noChangeAspect="1" noChangeArrowheads="1"/>
          </p:cNvPicPr>
          <p:nvPr/>
        </p:nvPicPr>
        <p:blipFill>
          <a:blip r:embed="rId4" cstate="print">
            <a:lum bright="12000" contrast="6000"/>
          </a:blip>
          <a:srcRect l="10138" t="11845" r="5382"/>
          <a:stretch>
            <a:fillRect/>
          </a:stretch>
        </p:blipFill>
        <p:spPr bwMode="auto">
          <a:xfrm>
            <a:off x="152400" y="4419600"/>
            <a:ext cx="3168993" cy="220186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411162"/>
          </a:xfrm>
        </p:spPr>
        <p:txBody>
          <a:bodyPr>
            <a:normAutofit fontScale="9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ru-RU" b="1" cap="none" dirty="0" smtClean="0">
                <a:ln/>
                <a:solidFill>
                  <a:schemeClr val="accent3"/>
                </a:solidFill>
              </a:rPr>
              <a:t>Традиционные мероприятия и дела</a:t>
            </a:r>
            <a:endParaRPr lang="ru-RU" b="1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685800"/>
            <a:ext cx="8458200" cy="58674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ru-RU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Школьная жизнь насыщена интересными, яркими праздниками и мероприятиями. У каждой школы они свои, но мы гордимся тем, что многие мероприятия  для всей школьный семьи являются не просто  повторяющимися из года в год, но долгожданными, любимыми, вызывающими чувство гордости у каждого ученика и учителя.</a:t>
            </a:r>
          </a:p>
          <a:p>
            <a:r>
              <a:rPr lang="ru-RU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Сентябрь </a:t>
            </a:r>
            <a:r>
              <a:rPr lang="ru-RU" sz="19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праздник «Здравствуй, школа!», Урок Знаний, Праздник посвящения в первоклассники, День Здоровья</a:t>
            </a:r>
          </a:p>
          <a:p>
            <a:r>
              <a:rPr lang="ru-RU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Октябрь</a:t>
            </a:r>
            <a:r>
              <a:rPr lang="ru-RU" sz="19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«День Учителя», «Осенний бал»</a:t>
            </a:r>
          </a:p>
          <a:p>
            <a:r>
              <a:rPr lang="ru-RU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ноября по апрель </a:t>
            </a:r>
            <a:r>
              <a:rPr lang="ru-RU" sz="19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«Академия успеха» - предметные декады</a:t>
            </a:r>
          </a:p>
          <a:p>
            <a:r>
              <a:rPr lang="ru-RU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Декабрь</a:t>
            </a:r>
            <a:r>
              <a:rPr lang="ru-RU" sz="19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День рождения школы, Новогодний калейдоскоп</a:t>
            </a:r>
          </a:p>
          <a:p>
            <a:r>
              <a:rPr lang="ru-RU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Февраль </a:t>
            </a:r>
            <a:r>
              <a:rPr lang="ru-RU" sz="19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Вечер встречи школьных друзей, День Защитника Отечества: смотр строя и песни, «Курсы молодого бойца», военно-спортивный вечер, посвященный памяти военного руководителя школы Павлова Бориса Александровича; лыжные походы Памяти</a:t>
            </a:r>
          </a:p>
          <a:p>
            <a:r>
              <a:rPr lang="ru-RU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Март</a:t>
            </a:r>
            <a:r>
              <a:rPr lang="ru-RU" sz="19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Международный женский день</a:t>
            </a:r>
          </a:p>
          <a:p>
            <a:r>
              <a:rPr lang="ru-RU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Апрель</a:t>
            </a:r>
            <a:r>
              <a:rPr lang="ru-RU" sz="19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Фестиваль «Школьные звездочки», Неделя ОБЖ в начальной школе, Трудовой десант</a:t>
            </a:r>
          </a:p>
          <a:p>
            <a:r>
              <a:rPr lang="ru-RU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Май</a:t>
            </a:r>
            <a:r>
              <a:rPr lang="ru-RU" sz="19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Праздник «Салют, Победа!», Последний звонок, школьный итоговый праздник «За честь школы!»</a:t>
            </a:r>
          </a:p>
          <a:p>
            <a:r>
              <a:rPr lang="ru-RU" sz="19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Июнь</a:t>
            </a:r>
            <a:r>
              <a:rPr lang="ru-RU" sz="19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Оздоровительный лагерь, Выпускной бал, походы и поездки по родному краю, пришкольная практика на учебно-опытном участке.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ru-RU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685800"/>
            <a:ext cx="86106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/>
              <a:t>         </a:t>
            </a: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Особо любимым в ученическом  и педагогическом коллективе  является традиционный праздник - День рождения школы, который ежегодно отмечается в начале декабря. Концерты, творческие отчеты коллективов, конкурсы, игровые программы, экскурсии в школьный музей, встречи с учителями – ветеранами, родителями, окончившими среднюю школу №1 – вот составляющие любимого коллективного творческого дела. Каждый раз по-особому отмечает коллектив школы общий праздник, дополняя страницы школьной летописи славными делами, которые ежегодно включаются в  коллекцию школьного музея.  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Традиционные мероприятия и дела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K:\фото\фото14-15\Вечер встречи 2015\P1430487.JPG"/>
          <p:cNvPicPr>
            <a:picLocks noChangeAspect="1" noChangeArrowheads="1"/>
          </p:cNvPicPr>
          <p:nvPr/>
        </p:nvPicPr>
        <p:blipFill>
          <a:blip r:embed="rId2" cstate="print">
            <a:lum bright="10000" contrast="10000"/>
          </a:blip>
          <a:srcRect l="8739" r="7381"/>
          <a:stretch>
            <a:fillRect/>
          </a:stretch>
        </p:blipFill>
        <p:spPr bwMode="auto">
          <a:xfrm>
            <a:off x="152400" y="3200400"/>
            <a:ext cx="4214813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K:\фото\фото14-15\школе95начало\концерт ср и ст школа\102MSDCF\DSC01634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</a:blip>
          <a:srcRect l="14488" r="3748" b="5185"/>
          <a:stretch>
            <a:fillRect/>
          </a:stretch>
        </p:blipFill>
        <p:spPr bwMode="auto">
          <a:xfrm>
            <a:off x="4572000" y="3352800"/>
            <a:ext cx="4343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4" descr="P101029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>
            <a:lum contrast="30000"/>
          </a:blip>
          <a:srcRect/>
          <a:stretch>
            <a:fillRect/>
          </a:stretch>
        </p:blipFill>
        <p:spPr>
          <a:xfrm>
            <a:off x="142844" y="1071546"/>
            <a:ext cx="3600450" cy="2693987"/>
          </a:xfrm>
          <a:noFill/>
          <a:ln/>
        </p:spPr>
      </p:pic>
      <p:pic>
        <p:nvPicPr>
          <p:cNvPr id="10" name="Picture 2" descr="D:\Наталия\Фотки всякие\цветы\IMGP3057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5429256" y="1000108"/>
            <a:ext cx="3571900" cy="2678925"/>
          </a:xfrm>
          <a:prstGeom prst="rect">
            <a:avLst/>
          </a:prstGeom>
          <a:noFill/>
        </p:spPr>
      </p:pic>
      <p:pic>
        <p:nvPicPr>
          <p:cNvPr id="72709" name="Picture 5" descr="P1010255"/>
          <p:cNvPicPr>
            <a:picLocks noChangeAspect="1" noChangeArrowheads="1"/>
          </p:cNvPicPr>
          <p:nvPr/>
        </p:nvPicPr>
        <p:blipFill>
          <a:blip r:embed="rId4" cstate="print">
            <a:lum contrast="20000"/>
          </a:blip>
          <a:srcRect/>
          <a:stretch>
            <a:fillRect/>
          </a:stretch>
        </p:blipFill>
        <p:spPr bwMode="auto">
          <a:xfrm>
            <a:off x="3429000" y="762000"/>
            <a:ext cx="2297112" cy="3068638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День рождения школы</a:t>
            </a:r>
            <a:endParaRPr kumimoji="0" lang="ru-RU" sz="32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6" descr="L:\Ветераны 95 лет школе\DSC01672.JPG"/>
          <p:cNvPicPr>
            <a:picLocks noChangeAspect="1" noChangeArrowheads="1"/>
          </p:cNvPicPr>
          <p:nvPr/>
        </p:nvPicPr>
        <p:blipFill>
          <a:blip r:embed="rId5" cstate="print">
            <a:lum bright="10000" contrast="20000"/>
          </a:blip>
          <a:srcRect l="2411" t="21609" r="26673" b="11111"/>
          <a:stretch>
            <a:fillRect/>
          </a:stretch>
        </p:blipFill>
        <p:spPr bwMode="auto">
          <a:xfrm>
            <a:off x="4572000" y="3914274"/>
            <a:ext cx="4419600" cy="279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K:\фото\фото14-15\школе95начало\празник нач школа\100MSDCF\getImage (3).jpg"/>
          <p:cNvPicPr>
            <a:picLocks noChangeAspect="1" noChangeArrowheads="1"/>
          </p:cNvPicPr>
          <p:nvPr/>
        </p:nvPicPr>
        <p:blipFill>
          <a:blip r:embed="rId6" cstate="print">
            <a:lum bright="20000" contrast="20000"/>
          </a:blip>
          <a:srcRect/>
          <a:stretch>
            <a:fillRect/>
          </a:stretch>
        </p:blipFill>
        <p:spPr bwMode="auto">
          <a:xfrm>
            <a:off x="152400" y="3886200"/>
            <a:ext cx="422722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685800"/>
            <a:ext cx="8610600" cy="5943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В день рождения школы стартует ежегодная поисковая операция под названием «Юбилейные выпуски». Каждый класс получает задание собрать материал (электронный, печатный, фото-видео и т.д.), посвященный одному из выпусков, отмечающих в данном году юбилей. Так в начале февраля к Вечеру школьных друзей появляются новые стенды и экспозиции, которые с радостью воспринимаются пришедшими в школу на торжественный вечер выпускниками.</a:t>
            </a:r>
          </a:p>
          <a:p>
            <a:pPr>
              <a:buNone/>
            </a:pPr>
            <a:r>
              <a:rPr lang="ru-RU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>
              <a:buNone/>
            </a:pPr>
            <a:endParaRPr lang="ru-RU" sz="1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18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200" y="274638"/>
            <a:ext cx="8077200" cy="411162"/>
          </a:xfrm>
          <a:prstGeom prst="rect">
            <a:avLst/>
          </a:prstGeom>
        </p:spPr>
        <p:txBody>
          <a:bodyPr vert="horz" anchor="b">
            <a:normAutofit fontScale="82500" lnSpcReduction="2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000" b="1" i="0" u="none" strike="noStrike" kern="1200" cap="none" spc="0" normalizeH="0" baseline="0" noProof="0" smtClean="0">
                <a:ln/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Традиционные мероприятия и дела</a:t>
            </a:r>
            <a:endParaRPr kumimoji="0" lang="ru-RU" sz="3000" b="1" i="0" u="none" strike="noStrike" kern="1200" cap="none" spc="0" normalizeH="0" baseline="0" noProof="0" dirty="0">
              <a:ln/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K:\фото\фото14-15\Вечер встречи 2015\P1430483.JPG"/>
          <p:cNvPicPr>
            <a:picLocks noChangeAspect="1" noChangeArrowheads="1"/>
          </p:cNvPicPr>
          <p:nvPr/>
        </p:nvPicPr>
        <p:blipFill>
          <a:blip r:embed="rId2" cstate="print">
            <a:lum bright="10000" contrast="20000"/>
          </a:blip>
          <a:srcRect/>
          <a:stretch>
            <a:fillRect/>
          </a:stretch>
        </p:blipFill>
        <p:spPr bwMode="auto">
          <a:xfrm>
            <a:off x="228600" y="3200400"/>
            <a:ext cx="4724400" cy="321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D:\Наталия\Фотки всякие\клас час на юбилей школы 2014 год\DSC01249.JPG"/>
          <p:cNvPicPr>
            <a:picLocks noChangeAspect="1" noChangeArrowheads="1"/>
          </p:cNvPicPr>
          <p:nvPr/>
        </p:nvPicPr>
        <p:blipFill>
          <a:blip r:embed="rId3" cstate="print"/>
          <a:srcRect l="18731" r="16058"/>
          <a:stretch>
            <a:fillRect/>
          </a:stretch>
        </p:blipFill>
        <p:spPr bwMode="auto">
          <a:xfrm>
            <a:off x="5105400" y="2895600"/>
            <a:ext cx="3657600" cy="373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251</TotalTime>
  <Words>2218</Words>
  <Application>Microsoft Office PowerPoint</Application>
  <PresentationFormat>Экран (4:3)</PresentationFormat>
  <Paragraphs>142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Эркер</vt:lpstr>
      <vt:lpstr>Слайд 1</vt:lpstr>
      <vt:lpstr>Слайд 2</vt:lpstr>
      <vt:lpstr>Традиционная символика</vt:lpstr>
      <vt:lpstr>Традиции школьного братства</vt:lpstr>
      <vt:lpstr>Традиции школьного братства</vt:lpstr>
      <vt:lpstr>Традиционные мероприятия и дела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Наш любимый День Здоровья</vt:lpstr>
      <vt:lpstr>Слайд 21</vt:lpstr>
      <vt:lpstr>Слайд 22</vt:lpstr>
      <vt:lpstr>Слайд 23</vt:lpstr>
      <vt:lpstr>Слайд 24</vt:lpstr>
      <vt:lpstr>Слайд 25</vt:lpstr>
      <vt:lpstr>Слайд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Ирина</dc:creator>
  <cp:lastModifiedBy>Ирина</cp:lastModifiedBy>
  <cp:revision>29</cp:revision>
  <dcterms:modified xsi:type="dcterms:W3CDTF">2017-12-16T19:56:28Z</dcterms:modified>
</cp:coreProperties>
</file>